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73" r:id="rId8"/>
    <p:sldId id="307" r:id="rId9"/>
    <p:sldId id="281" r:id="rId10"/>
    <p:sldId id="309" r:id="rId11"/>
    <p:sldId id="310" r:id="rId12"/>
    <p:sldId id="308" r:id="rId13"/>
    <p:sldId id="275" r:id="rId14"/>
    <p:sldId id="306" r:id="rId15"/>
    <p:sldId id="264" r:id="rId16"/>
    <p:sldId id="283" r:id="rId17"/>
    <p:sldId id="285" r:id="rId18"/>
    <p:sldId id="291" r:id="rId19"/>
    <p:sldId id="289" r:id="rId20"/>
    <p:sldId id="292" r:id="rId21"/>
    <p:sldId id="293" r:id="rId22"/>
    <p:sldId id="295" r:id="rId23"/>
    <p:sldId id="279" r:id="rId24"/>
    <p:sldId id="282" r:id="rId25"/>
    <p:sldId id="280" r:id="rId26"/>
    <p:sldId id="286" r:id="rId27"/>
    <p:sldId id="287" r:id="rId28"/>
    <p:sldId id="297" r:id="rId29"/>
    <p:sldId id="298" r:id="rId30"/>
    <p:sldId id="299" r:id="rId31"/>
    <p:sldId id="302" r:id="rId32"/>
    <p:sldId id="303" r:id="rId33"/>
    <p:sldId id="276" r:id="rId34"/>
    <p:sldId id="277" r:id="rId35"/>
    <p:sldId id="284" r:id="rId36"/>
    <p:sldId id="290" r:id="rId37"/>
    <p:sldId id="294" r:id="rId38"/>
    <p:sldId id="296" r:id="rId39"/>
    <p:sldId id="300" r:id="rId40"/>
    <p:sldId id="301" r:id="rId41"/>
    <p:sldId id="304" r:id="rId42"/>
    <p:sldId id="271" r:id="rId43"/>
    <p:sldId id="272" r:id="rId44"/>
  </p:sldIdLst>
  <p:sldSz cx="10693400" cy="7561263"/>
  <p:notesSz cx="6865938" cy="9998075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9" autoAdjust="0"/>
    <p:restoredTop sz="94660"/>
  </p:normalViewPr>
  <p:slideViewPr>
    <p:cSldViewPr>
      <p:cViewPr varScale="1">
        <p:scale>
          <a:sx n="105" d="100"/>
          <a:sy n="105" d="100"/>
        </p:scale>
        <p:origin x="3042" y="10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1688" y="2349500"/>
            <a:ext cx="9090025" cy="162083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3375" y="4284663"/>
            <a:ext cx="7486650" cy="1931987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13F8CC-75D8-4560-BA97-27A82F3FE4E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1239ED-8974-463A-8E37-1B2F9C9560EB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3B8949-91D1-4A77-8F98-9704F1E4046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D28571-681C-4363-980B-9F2B4B7A75C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4550" y="4859338"/>
            <a:ext cx="9090025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44550" y="3205163"/>
            <a:ext cx="9090025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98F0D-1774-4C50-80A3-02E0F04BDF5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4991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9212B9-5429-4C33-A3E8-E8BBA3F2F88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425" y="1692275"/>
            <a:ext cx="472598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425" y="2397125"/>
            <a:ext cx="4725988" cy="43576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39A81-BE1C-45F0-8E88-CD84BA60562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94E0F7-C853-42EF-A50E-3312D68E329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43655D-B40F-4DB5-BFA8-640F49D1495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31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988" y="1582738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3BC43-E682-423A-B27F-05FA0F7C6CA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500" y="5292725"/>
            <a:ext cx="64166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500" y="5918200"/>
            <a:ext cx="6416675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82217-D337-45BA-8991-D5AE6A47F95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4988" y="6884988"/>
            <a:ext cx="249555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defTabSz="1042988">
              <a:defRPr sz="1600"/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2838" y="6884988"/>
            <a:ext cx="3387725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 defTabSz="1042988">
              <a:defRPr sz="1600"/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2863" y="6884988"/>
            <a:ext cx="2495550" cy="525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 defTabSz="1042988">
              <a:defRPr sz="1600"/>
            </a:lvl1pPr>
          </a:lstStyle>
          <a:p>
            <a:fld id="{386FDB1B-BEA9-46FD-B1BC-2E04AFFCEA5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kumimoji="1" sz="50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90525" indent="-390525" algn="l" defTabSz="1042988" rtl="0" fontAlgn="base" latinLnBrk="1">
        <a:spcBef>
          <a:spcPct val="20000"/>
        </a:spcBef>
        <a:spcAft>
          <a:spcPct val="0"/>
        </a:spcAft>
        <a:buChar char="•"/>
        <a:defRPr kumimoji="1" sz="37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fontAlgn="base" latinLnBrk="1">
        <a:spcBef>
          <a:spcPct val="20000"/>
        </a:spcBef>
        <a:spcAft>
          <a:spcPct val="0"/>
        </a:spcAft>
        <a:buChar char="–"/>
        <a:defRPr kumimoji="1" sz="3200">
          <a:solidFill>
            <a:schemeClr val="tx1"/>
          </a:solidFill>
          <a:latin typeface="+mn-lt"/>
          <a:ea typeface="+mn-ea"/>
        </a:defRPr>
      </a:lvl2pPr>
      <a:lvl3pPr marL="1303338" indent="-260350" algn="l" defTabSz="1042988" rtl="0" fontAlgn="base" latinLnBrk="1">
        <a:spcBef>
          <a:spcPct val="20000"/>
        </a:spcBef>
        <a:spcAft>
          <a:spcPct val="0"/>
        </a:spcAft>
        <a:buChar char="•"/>
        <a:defRPr kumimoji="1" sz="2700">
          <a:solidFill>
            <a:schemeClr val="tx1"/>
          </a:solidFill>
          <a:latin typeface="+mn-lt"/>
          <a:ea typeface="+mn-ea"/>
        </a:defRPr>
      </a:lvl3pPr>
      <a:lvl4pPr marL="1825625" indent="-260350" algn="l" defTabSz="1042988" rtl="0" fontAlgn="base" latinLnBrk="1">
        <a:spcBef>
          <a:spcPct val="20000"/>
        </a:spcBef>
        <a:spcAft>
          <a:spcPct val="0"/>
        </a:spcAft>
        <a:buChar char="–"/>
        <a:defRPr kumimoji="1" sz="2300">
          <a:solidFill>
            <a:schemeClr val="tx1"/>
          </a:solidFill>
          <a:latin typeface="+mn-lt"/>
          <a:ea typeface="+mn-ea"/>
        </a:defRPr>
      </a:lvl4pPr>
      <a:lvl5pPr marL="2346325" indent="-260350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5pPr>
      <a:lvl6pPr marL="2803525" indent="-260350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6pPr>
      <a:lvl7pPr marL="3260725" indent="-260350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7pPr>
      <a:lvl8pPr marL="3717925" indent="-260350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8pPr>
      <a:lvl9pPr marL="4175125" indent="-260350" algn="l" defTabSz="1042988" rtl="0" fontAlgn="base" latinLnBrk="1">
        <a:spcBef>
          <a:spcPct val="20000"/>
        </a:spcBef>
        <a:spcAft>
          <a:spcPct val="0"/>
        </a:spcAft>
        <a:buChar char="»"/>
        <a:defRPr kumimoji="1" sz="2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jpe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gif"/><Relationship Id="rId19" Type="http://schemas.openxmlformats.org/officeDocument/2006/relationships/image" Target="../media/image50.png"/><Relationship Id="rId4" Type="http://schemas.openxmlformats.org/officeDocument/2006/relationships/image" Target="../media/image17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05.png"/><Relationship Id="rId10" Type="http://schemas.openxmlformats.org/officeDocument/2006/relationships/image" Target="../media/image115.png"/><Relationship Id="rId4" Type="http://schemas.openxmlformats.org/officeDocument/2006/relationships/image" Target="../media/image104.png"/><Relationship Id="rId9" Type="http://schemas.openxmlformats.org/officeDocument/2006/relationships/image" Target="../media/image1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jpe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9235132" y="6948983"/>
            <a:ext cx="1051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414141"/>
                </a:solidFill>
                <a:latin typeface="Arial Narrow" pitchFamily="34" charset="0"/>
              </a:rPr>
              <a:t>www.ahsol.kr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8577824" y="5292799"/>
            <a:ext cx="104387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100" b="1" dirty="0">
                <a:solidFill>
                  <a:srgbClr val="414141"/>
                </a:solidFill>
                <a:latin typeface="Arial Narrow" pitchFamily="34" charset="0"/>
              </a:rPr>
              <a:t>주식회사 아솔</a:t>
            </a:r>
            <a:endParaRPr lang="en-US" altLang="ko-KR" sz="1100" b="1" dirty="0">
              <a:solidFill>
                <a:srgbClr val="414141"/>
              </a:solidFill>
              <a:latin typeface="Arial Narrow" pitchFamily="34" charset="0"/>
            </a:endParaRPr>
          </a:p>
        </p:txBody>
      </p:sp>
      <p:pic>
        <p:nvPicPr>
          <p:cNvPr id="7" name="그림 6" descr="ahsol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02884" y="5220791"/>
            <a:ext cx="1279371" cy="288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868" y="828303"/>
            <a:ext cx="36070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3">
                    <a:lumMod val="8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                    Think </a:t>
            </a:r>
            <a:r>
              <a:rPr lang="en-US" altLang="ko-KR" dirty="0">
                <a:solidFill>
                  <a:srgbClr val="FF0000"/>
                </a:solidFill>
                <a:latin typeface="나눔고딕OTF ExtraBold" pitchFamily="34" charset="-127"/>
                <a:ea typeface="나눔고딕OTF ExtraBold" pitchFamily="34" charset="-127"/>
              </a:rPr>
              <a:t>Ah</a:t>
            </a:r>
            <a:r>
              <a:rPr lang="en-US" altLang="ko-KR" dirty="0">
                <a:solidFill>
                  <a:schemeClr val="accent3">
                    <a:lumMod val="8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ead</a:t>
            </a:r>
          </a:p>
          <a:p>
            <a:pPr algn="r"/>
            <a:r>
              <a:rPr lang="en-US" altLang="ko-KR" dirty="0">
                <a:solidFill>
                  <a:schemeClr val="accent3">
                    <a:lumMod val="8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Think Innovative </a:t>
            </a:r>
            <a:r>
              <a:rPr lang="en-US" altLang="ko-KR" dirty="0">
                <a:solidFill>
                  <a:srgbClr val="FFC000"/>
                </a:solidFill>
                <a:latin typeface="나눔고딕OTF ExtraBold" pitchFamily="34" charset="-127"/>
                <a:ea typeface="나눔고딕OTF ExtraBold" pitchFamily="34" charset="-127"/>
              </a:rPr>
              <a:t>Sol</a:t>
            </a:r>
            <a:r>
              <a:rPr lang="en-US" altLang="ko-KR" dirty="0">
                <a:solidFill>
                  <a:schemeClr val="accent3">
                    <a:lumMod val="85000"/>
                  </a:schemeClr>
                </a:solidFill>
                <a:latin typeface="나눔고딕OTF ExtraBold" pitchFamily="34" charset="-127"/>
                <a:ea typeface="나눔고딕OTF ExtraBold" pitchFamily="34" charset="-127"/>
              </a:rPr>
              <a:t>utions</a:t>
            </a:r>
            <a:endParaRPr lang="ko-KR" altLang="en-US" dirty="0">
              <a:solidFill>
                <a:schemeClr val="accent3">
                  <a:lumMod val="85000"/>
                </a:schemeClr>
              </a:solidFill>
              <a:latin typeface="나눔고딕OTF ExtraBold" pitchFamily="34" charset="-127"/>
              <a:ea typeface="나눔고딕OTF ExtraBold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-8220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latin typeface="Arial" charset="0"/>
                <a:ea typeface="돋움" pitchFamily="50" charset="-127"/>
              </a:rPr>
              <a:t>프로그램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5C5AA09-B817-46F0-986C-6B412D7D3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742" y="2471690"/>
            <a:ext cx="2672782" cy="38164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EFE1D6-83EC-4DB3-B735-01B5A8187F26}"/>
              </a:ext>
            </a:extLst>
          </p:cNvPr>
          <p:cNvSpPr txBox="1"/>
          <p:nvPr/>
        </p:nvSpPr>
        <p:spPr>
          <a:xfrm>
            <a:off x="3474493" y="1902303"/>
            <a:ext cx="160653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캠피온</a:t>
            </a:r>
            <a:endParaRPr lang="en-US" altLang="ko-KR" sz="20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모바일 </a:t>
            </a:r>
            <a:r>
              <a:rPr lang="ko-KR" altLang="en-US" sz="1100" dirty="0" err="1"/>
              <a:t>프리젠테이션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246235-58C0-4E77-9C0C-809CC1CEE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08" y="2507482"/>
            <a:ext cx="2647279" cy="3780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4C452-35AB-4058-847B-FA07FCD832CA}"/>
              </a:ext>
            </a:extLst>
          </p:cNvPr>
          <p:cNvSpPr txBox="1"/>
          <p:nvPr/>
        </p:nvSpPr>
        <p:spPr>
          <a:xfrm>
            <a:off x="7248391" y="1933918"/>
            <a:ext cx="1935145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/>
              <a:t>하이브링크</a:t>
            </a:r>
            <a:endParaRPr lang="en-US" altLang="ko-KR" sz="20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하이브리드 </a:t>
            </a:r>
            <a:r>
              <a:rPr lang="ko-KR" altLang="en-US" sz="1100" dirty="0" err="1"/>
              <a:t>앱개발</a:t>
            </a:r>
            <a:r>
              <a:rPr lang="ko-KR" altLang="en-US" sz="1100" dirty="0"/>
              <a:t> 솔루션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3718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-8220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latin typeface="Arial" charset="0"/>
                <a:ea typeface="돋움" pitchFamily="50" charset="-127"/>
              </a:rPr>
              <a:t>상표 등록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4081E0-A3F8-4621-86FA-923E1CBBE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88" y="1980432"/>
            <a:ext cx="2593312" cy="3672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4CC42F-C4E9-49A4-AA1E-48C7D6920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019" y="1949175"/>
            <a:ext cx="2593311" cy="365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-8220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>
                <a:latin typeface="Arial" charset="0"/>
                <a:ea typeface="돋움" pitchFamily="50" charset="-127"/>
              </a:rPr>
              <a:t>보유기술 및 솔루션</a:t>
            </a:r>
            <a:endParaRPr lang="ko-KR" altLang="en-US" sz="2000" dirty="0">
              <a:latin typeface="Arial" charset="0"/>
              <a:ea typeface="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042444" y="1836415"/>
            <a:ext cx="3168352" cy="2088232"/>
          </a:xfrm>
          <a:prstGeom prst="rect">
            <a:avLst/>
          </a:prstGeom>
          <a:solidFill>
            <a:srgbClr val="FFFFCC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2804" y="1836415"/>
            <a:ext cx="2143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Webro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Homepage Builder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4812" y="2196455"/>
            <a:ext cx="15343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DB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기반 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콘텐츠 체계적 분류기능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게시판 무한생성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팝업관리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설문관리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일정관리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6461" y="1961769"/>
            <a:ext cx="2880320" cy="1845534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A3403A1-A7DB-4AD8-A4FA-F8153FD2F935}"/>
              </a:ext>
            </a:extLst>
          </p:cNvPr>
          <p:cNvSpPr/>
          <p:nvPr/>
        </p:nvSpPr>
        <p:spPr bwMode="auto">
          <a:xfrm>
            <a:off x="3068480" y="4192723"/>
            <a:ext cx="3168352" cy="2088232"/>
          </a:xfrm>
          <a:prstGeom prst="rect">
            <a:avLst/>
          </a:prstGeom>
          <a:solidFill>
            <a:srgbClr val="FFFFCC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69DCF-250D-49D0-897E-F0EAEF847960}"/>
              </a:ext>
            </a:extLst>
          </p:cNvPr>
          <p:cNvSpPr txBox="1"/>
          <p:nvPr/>
        </p:nvSpPr>
        <p:spPr>
          <a:xfrm>
            <a:off x="6354812" y="4157148"/>
            <a:ext cx="2996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하이브리드 </a:t>
            </a:r>
            <a:r>
              <a:rPr lang="ko-KR" altLang="en-US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앱개발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프레임워크 </a:t>
            </a:r>
            <a:r>
              <a:rPr lang="en-US" altLang="ko-KR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HybLink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7D6DC3-127B-4CA8-87AC-82254A9D94AA}"/>
              </a:ext>
            </a:extLst>
          </p:cNvPr>
          <p:cNvSpPr txBox="1"/>
          <p:nvPr/>
        </p:nvSpPr>
        <p:spPr>
          <a:xfrm>
            <a:off x="6380848" y="4552763"/>
            <a:ext cx="3485249" cy="979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Android, IOS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앱 개발 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동영상 촬영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사진촬영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, NFC, GPS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등 기본적인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Native API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자유로운 앱 디자인 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개발자 없이 디자이너도 쉽게 앱 개발 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1633E-61E6-4FA7-941A-9E86B8661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61" y="4305266"/>
            <a:ext cx="2953047" cy="185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3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>
                <a:latin typeface="Arial" charset="0"/>
                <a:ea typeface="돋움" pitchFamily="50" charset="-127"/>
              </a:rPr>
              <a:t>보유기술 및 솔루션</a:t>
            </a:r>
            <a:endParaRPr lang="ko-KR" altLang="en-US" sz="2000" dirty="0">
              <a:latin typeface="Arial" charset="0"/>
              <a:ea typeface="돋움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3042444" y="1836415"/>
            <a:ext cx="3168352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82804" y="1836415"/>
            <a:ext cx="24769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Webro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Chat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실시간 화상 채팅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4812" y="2196455"/>
            <a:ext cx="170271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RTMP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프로토콜 사용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1:1 or  1:n 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채팅 구현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화상 과외 솔루션 적용가능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042444" y="4212679"/>
            <a:ext cx="3168352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82804" y="4212679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웹기반 수식 및 이미지 편집기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54812" y="4572719"/>
            <a:ext cx="3090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다양한 수식 편집 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각종 그래프 생성 및 웹 등록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이미지 편집 기능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※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본 제품은 ㈜다울소프트 제품으로서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    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당사는 협약에 의해 판매 및 설치를 지원합니다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8468" y="4356695"/>
            <a:ext cx="2664296" cy="169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4452" y="1980431"/>
            <a:ext cx="2952328" cy="178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4792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8" y="1111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ko-KR" altLang="en-US" sz="2000">
                <a:latin typeface="Arial" charset="0"/>
                <a:ea typeface="돋움" pitchFamily="50" charset="-127"/>
              </a:rPr>
              <a:t>보유기술 및 솔루션</a:t>
            </a:r>
            <a:endParaRPr lang="ko-KR" altLang="en-US" sz="2000" dirty="0">
              <a:latin typeface="Arial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659F8DB-7FED-4663-A4D5-DAEB94EE2146}"/>
              </a:ext>
            </a:extLst>
          </p:cNvPr>
          <p:cNvSpPr/>
          <p:nvPr/>
        </p:nvSpPr>
        <p:spPr bwMode="auto">
          <a:xfrm>
            <a:off x="3042444" y="1836415"/>
            <a:ext cx="3168352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23" name="Picture 84">
            <a:extLst>
              <a:ext uri="{FF2B5EF4-FFF2-40B4-BE49-F238E27FC236}">
                <a16:creationId xmlns:a16="http://schemas.microsoft.com/office/drawing/2014/main" id="{87F0518B-A29B-4349-B927-D4197B2AA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8308" y="1980431"/>
            <a:ext cx="2674456" cy="1762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3C5A6C2-9C9C-4F7C-9E98-8A3BFB02E240}"/>
              </a:ext>
            </a:extLst>
          </p:cNvPr>
          <p:cNvSpPr txBox="1"/>
          <p:nvPr/>
        </p:nvSpPr>
        <p:spPr>
          <a:xfrm>
            <a:off x="6282804" y="1836415"/>
            <a:ext cx="2350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Webro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LMS (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학사관리시스템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0D92BC-F9E8-4DF6-9AD8-462B8FE6DF45}"/>
              </a:ext>
            </a:extLst>
          </p:cNvPr>
          <p:cNvSpPr txBox="1"/>
          <p:nvPr/>
        </p:nvSpPr>
        <p:spPr>
          <a:xfrm>
            <a:off x="6354812" y="2196455"/>
            <a:ext cx="3684022" cy="1210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학원 프랜차이즈  구성 기능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클래스 세션 관리를 통해 오프라인 시스템과 근접한  학사관리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출결 및 성적관리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SMS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발송 시스템 탑재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다양한 학습시스템 접목 가능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DBE30FD-1E2F-48D8-AA6F-4BF4DA8F68C1}"/>
              </a:ext>
            </a:extLst>
          </p:cNvPr>
          <p:cNvSpPr/>
          <p:nvPr/>
        </p:nvSpPr>
        <p:spPr bwMode="auto">
          <a:xfrm>
            <a:off x="3042444" y="4212679"/>
            <a:ext cx="3168352" cy="2088232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1025E9-6964-4EA3-9232-CB8A37892A92}"/>
              </a:ext>
            </a:extLst>
          </p:cNvPr>
          <p:cNvSpPr txBox="1"/>
          <p:nvPr/>
        </p:nvSpPr>
        <p:spPr>
          <a:xfrm>
            <a:off x="6282804" y="4212679"/>
            <a:ext cx="3916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Webro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Recorder &amp; Player (</a:t>
            </a:r>
            <a:r>
              <a:rPr lang="ko-KR" altLang="en-U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실시간 </a:t>
            </a:r>
            <a:r>
              <a:rPr lang="en-US" altLang="ko-KR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Sound Recorder)</a:t>
            </a:r>
            <a:endParaRPr lang="ko-KR" alt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AAE03-9D6E-4DBC-A401-EF69AB949736}"/>
              </a:ext>
            </a:extLst>
          </p:cNvPr>
          <p:cNvSpPr txBox="1"/>
          <p:nvPr/>
        </p:nvSpPr>
        <p:spPr>
          <a:xfrm>
            <a:off x="6354812" y="4572719"/>
            <a:ext cx="29851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Flash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 기반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Sound Recorder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</a:rPr>
              <a:t>Flash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구동이 가능한 모든 브라우져에서 사용가능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실시간 녹음 및 서버 전송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</a:rPr>
              <a:t>디자인 변경 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9" name="Picture 85">
            <a:extLst>
              <a:ext uri="{FF2B5EF4-FFF2-40B4-BE49-F238E27FC236}">
                <a16:creationId xmlns:a16="http://schemas.microsoft.com/office/drawing/2014/main" id="{279489EB-941A-4D0D-9462-9D185868C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6460" y="4356695"/>
            <a:ext cx="2878633" cy="843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86">
            <a:extLst>
              <a:ext uri="{FF2B5EF4-FFF2-40B4-BE49-F238E27FC236}">
                <a16:creationId xmlns:a16="http://schemas.microsoft.com/office/drawing/2014/main" id="{91288419-0FB9-40AE-9A01-D5A1ED40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6780" y="5292799"/>
            <a:ext cx="2860000" cy="81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7045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3797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여상진 수리논술 연구소 온라인 강의 시스템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417" name="Picture 10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6541" y="1692399"/>
            <a:ext cx="1023859" cy="781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6380" y="1692399"/>
            <a:ext cx="1160176" cy="7661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18" name="Picture 10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06540" y="1692399"/>
            <a:ext cx="1126715" cy="7661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" name="TextBox 112"/>
          <p:cNvSpPr txBox="1"/>
          <p:nvPr/>
        </p:nvSpPr>
        <p:spPr>
          <a:xfrm>
            <a:off x="5738108" y="1332657"/>
            <a:ext cx="2945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대치동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Proud7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수업관리 시스템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419" name="Picture 10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71076" y="1723766"/>
            <a:ext cx="1075760" cy="7951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20" name="Picture 10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311236" y="1733927"/>
            <a:ext cx="1216076" cy="7951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21" name="Picture 10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51396" y="1733927"/>
            <a:ext cx="1169304" cy="7819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1" name="TextBox 120"/>
          <p:cNvSpPr txBox="1"/>
          <p:nvPr/>
        </p:nvSpPr>
        <p:spPr>
          <a:xfrm>
            <a:off x="954212" y="3101489"/>
            <a:ext cx="2823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HowHeat. NEAT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교육 시스템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422" name="Picture 1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55812" y="3430750"/>
            <a:ext cx="1034698" cy="750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6" name="그림 125" descr="Untitled-5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3004" y="3430750"/>
            <a:ext cx="1160921" cy="7491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423" name="Picture 11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65012" y="3440910"/>
            <a:ext cx="1129229" cy="750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0" name="TextBox 129"/>
          <p:cNvSpPr txBox="1"/>
          <p:nvPr/>
        </p:nvSpPr>
        <p:spPr>
          <a:xfrm>
            <a:off x="5738108" y="3143592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Acron English(2010)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50755" y="3420592"/>
            <a:ext cx="1169069" cy="8640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6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62924" y="3430751"/>
            <a:ext cx="1152128" cy="81274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424" name="Picture 11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731076" y="3420591"/>
            <a:ext cx="1219200" cy="81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044882" y="5292799"/>
            <a:ext cx="1080119" cy="80410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1026220" y="4920746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Eduplanet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학습 솔루션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331695" y="5304812"/>
            <a:ext cx="1161459" cy="7920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53194" y="5304812"/>
            <a:ext cx="1152128" cy="78368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1026220" y="2526298"/>
            <a:ext cx="1539204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http://www.yeosj.com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6220" y="4254490"/>
            <a:ext cx="1789272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http://www.howneat.co.kr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6220" y="6198706"/>
            <a:ext cx="1875835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http://book.eudplanet.co.kr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850756" y="4356695"/>
            <a:ext cx="2002471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http://www.acronenglish.com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4509" y="2556495"/>
            <a:ext cx="1598515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http://text.proud7.com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78748" y="5004767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ESTEST 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778748" y="6282727"/>
            <a:ext cx="1619354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http://www.estest.co.kr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41425" y="5292799"/>
            <a:ext cx="1152129" cy="792088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362924" y="5292799"/>
            <a:ext cx="1140272" cy="792088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731076" y="5292799"/>
            <a:ext cx="1152128" cy="792088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184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베가스잉글리쉬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1026220" y="3996655"/>
            <a:ext cx="9573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1">
                    <a:lumMod val="50000"/>
                  </a:schemeClr>
                </a:solidFill>
              </a:rPr>
              <a:t>iBT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Bank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475397" y="4665920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기타</a:t>
            </a:r>
          </a:p>
        </p:txBody>
      </p:sp>
      <p:sp>
        <p:nvSpPr>
          <p:cNvPr id="140" name="Rectangle 5"/>
          <p:cNvSpPr>
            <a:spLocks noChangeArrowheads="1"/>
          </p:cNvSpPr>
          <p:nvPr/>
        </p:nvSpPr>
        <p:spPr bwMode="auto">
          <a:xfrm>
            <a:off x="6465237" y="5076775"/>
            <a:ext cx="27895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SLA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어학원 영어교육 프랜차이즈 개발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(2008)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 </a:t>
            </a:r>
          </a:p>
        </p:txBody>
      </p:sp>
      <p:sp>
        <p:nvSpPr>
          <p:cNvPr id="141" name="Rectangle 5"/>
          <p:cNvSpPr>
            <a:spLocks noChangeArrowheads="1"/>
          </p:cNvSpPr>
          <p:nvPr/>
        </p:nvSpPr>
        <p:spPr bwMode="auto">
          <a:xfrm>
            <a:off x="6455077" y="5406618"/>
            <a:ext cx="28520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송파 스콜라스 어학원 학습 시스템 개발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(2008)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 </a:t>
            </a:r>
          </a:p>
        </p:txBody>
      </p:sp>
      <p:sp>
        <p:nvSpPr>
          <p:cNvPr id="142" name="Rectangle 5"/>
          <p:cNvSpPr>
            <a:spLocks noChangeArrowheads="1"/>
          </p:cNvSpPr>
          <p:nvPr/>
        </p:nvSpPr>
        <p:spPr bwMode="auto">
          <a:xfrm>
            <a:off x="6455077" y="5735007"/>
            <a:ext cx="235833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한국어 교육 사이트 개발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(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일본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)(2009)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 </a:t>
            </a:r>
          </a:p>
        </p:txBody>
      </p:sp>
      <p:sp>
        <p:nvSpPr>
          <p:cNvPr id="143" name="Rectangle 5"/>
          <p:cNvSpPr>
            <a:spLocks noChangeArrowheads="1"/>
          </p:cNvSpPr>
          <p:nvPr/>
        </p:nvSpPr>
        <p:spPr bwMode="auto">
          <a:xfrm>
            <a:off x="6455077" y="6054690"/>
            <a:ext cx="200247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Proud7 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학습시스템 개발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(2009)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</a:rPr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6220" y="3204567"/>
            <a:ext cx="204575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http://www.vegasenglish.co.kr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28646" y="6342722"/>
            <a:ext cx="1625766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http://www.ibtbank.net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0236" y="1692399"/>
            <a:ext cx="1728192" cy="1334742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58468" y="1692400"/>
            <a:ext cx="1728191" cy="1342535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4658" y="1692399"/>
            <a:ext cx="1782242" cy="1368152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34932" y="1692399"/>
            <a:ext cx="1768708" cy="1368152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70236" y="4428703"/>
            <a:ext cx="1994501" cy="1600771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46500" y="4428703"/>
            <a:ext cx="1951881" cy="216024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2430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베가스잉글리쉬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– </a:t>
            </a:r>
            <a:r>
              <a:rPr lang="en-US" altLang="ko-KR" sz="1200" b="1" dirty="0" err="1">
                <a:solidFill>
                  <a:schemeClr val="accent1">
                    <a:lumMod val="50000"/>
                  </a:schemeClr>
                </a:solidFill>
              </a:rPr>
              <a:t>Ver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2 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98228" y="6300911"/>
            <a:ext cx="2305439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http://elearning.vegasenglish.co.kr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8228" y="1692399"/>
            <a:ext cx="2905781" cy="1643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4572" y="1692399"/>
            <a:ext cx="2880320" cy="163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90916" y="1692399"/>
            <a:ext cx="2880320" cy="162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00222" y="3924647"/>
            <a:ext cx="280631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94572" y="3924647"/>
            <a:ext cx="2927648" cy="164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90917" y="3924647"/>
            <a:ext cx="288032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YBM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퍼펙트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7" y="1960805"/>
            <a:ext cx="4963169" cy="4028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48" y="1955804"/>
            <a:ext cx="4536504" cy="405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YBM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퍼펙트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1692399"/>
            <a:ext cx="3098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55" y="4634655"/>
            <a:ext cx="3098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56" y="2124447"/>
            <a:ext cx="3098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28" y="2772519"/>
            <a:ext cx="3098995" cy="27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3617913" y="900113"/>
            <a:ext cx="17287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800">
                <a:solidFill>
                  <a:srgbClr val="414141"/>
                </a:solidFill>
                <a:latin typeface="Arial" charset="0"/>
              </a:rPr>
              <a:t>Contents</a:t>
            </a:r>
          </a:p>
        </p:txBody>
      </p:sp>
      <p:graphicFrame>
        <p:nvGraphicFramePr>
          <p:cNvPr id="3154" name="Group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767110"/>
              </p:ext>
            </p:extLst>
          </p:nvPr>
        </p:nvGraphicFramePr>
        <p:xfrm>
          <a:off x="3529356" y="1908423"/>
          <a:ext cx="3989388" cy="4536504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5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14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01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인사말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14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02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회사개요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&amp;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연혁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14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03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경영이념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&amp;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목표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886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04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조직도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&amp; 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업무분장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14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05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서비스 분야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149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06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보유기술 및 권리</a:t>
                      </a: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0741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07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개발실적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132">
                <a:tc>
                  <a:txBody>
                    <a:bodyPr/>
                    <a:lstStyle/>
                    <a:p>
                      <a:pPr algn="r" latinLnBrk="1"/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08</a:t>
                      </a:r>
                      <a:endParaRPr lang="ko-KR" altLang="en-US" dirty="0"/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포트폴리오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090527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YBM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퍼펙트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6" y="2124447"/>
            <a:ext cx="2189306" cy="43686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33" y="2124447"/>
            <a:ext cx="2189306" cy="43686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10" y="2124447"/>
            <a:ext cx="2189306" cy="43686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88" y="2124447"/>
            <a:ext cx="2189306" cy="43686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2262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YBM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퍼펙트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그림 13" descr="06_1_플래시학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8228" y="1836415"/>
            <a:ext cx="4214242" cy="2341246"/>
          </a:xfrm>
          <a:prstGeom prst="rect">
            <a:avLst/>
          </a:prstGeom>
        </p:spPr>
      </p:pic>
      <p:pic>
        <p:nvPicPr>
          <p:cNvPr id="15" name="그림 14" descr="06_3_플래시학습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32" y="1836415"/>
            <a:ext cx="4214242" cy="2341246"/>
          </a:xfrm>
          <a:prstGeom prst="rect">
            <a:avLst/>
          </a:prstGeom>
        </p:spPr>
      </p:pic>
      <p:pic>
        <p:nvPicPr>
          <p:cNvPr id="16" name="그림 15" descr="07_스피드퀴즈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4732" y="4500711"/>
            <a:ext cx="4214242" cy="2341246"/>
          </a:xfrm>
          <a:prstGeom prst="rect">
            <a:avLst/>
          </a:prstGeom>
        </p:spPr>
      </p:pic>
      <p:pic>
        <p:nvPicPr>
          <p:cNvPr id="17" name="그림 16" descr="08_언스크램블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0236" y="4572719"/>
            <a:ext cx="4214242" cy="234124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이러닝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65260" y="1301289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메타에듀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7 (2015)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1692400"/>
            <a:ext cx="4865491" cy="26642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88" y="3636615"/>
            <a:ext cx="5616624" cy="33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6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376045" y="587375"/>
            <a:ext cx="246439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(Flex &amp; Air)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8227" y="1764134"/>
            <a:ext cx="3165633" cy="237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extBox 29"/>
          <p:cNvSpPr txBox="1"/>
          <p:nvPr/>
        </p:nvSpPr>
        <p:spPr>
          <a:xfrm>
            <a:off x="954212" y="1260351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Full Test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솔루션</a:t>
            </a: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14652" y="1764407"/>
            <a:ext cx="317876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8228" y="4356695"/>
            <a:ext cx="3171484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14652" y="4356695"/>
            <a:ext cx="3168352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8371036" y="5724847"/>
            <a:ext cx="1829347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각종 테스트 콘텐츠 탑재가능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  <a:p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고객 맞춤형 개발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  <a:p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  <a:p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녹음 기능 기본 제공</a:t>
            </a:r>
            <a:endParaRPr lang="en-US" altLang="ko-KR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"/>
          <p:cNvSpPr>
            <a:spLocks noChangeArrowheads="1"/>
          </p:cNvSpPr>
          <p:nvPr/>
        </p:nvSpPr>
        <p:spPr bwMode="auto">
          <a:xfrm>
            <a:off x="1376045" y="587375"/>
            <a:ext cx="246439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(Flex &amp; Air)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4212" y="1260351"/>
            <a:ext cx="2169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1">
                    <a:lumMod val="50000"/>
                  </a:schemeClr>
                </a:solidFill>
              </a:rPr>
              <a:t>iBT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BANK (TOEFL Junior) 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5189" y="1764407"/>
            <a:ext cx="2473319" cy="180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0556" y="1764407"/>
            <a:ext cx="244365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868" y="1764407"/>
            <a:ext cx="2448272" cy="1801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0235" y="4068663"/>
            <a:ext cx="2449655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50556" y="4140672"/>
            <a:ext cx="2448272" cy="1748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868" y="4140671"/>
            <a:ext cx="2448272" cy="174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1200654" y="6228903"/>
            <a:ext cx="1625766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http://www.ibtbank.net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모바일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295" y="1301289"/>
            <a:ext cx="2996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㈜자연애컴퍼니 모바일 홈페이지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1946" y="1332359"/>
            <a:ext cx="2533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강원학원연합회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APP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개발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295" y="1836415"/>
            <a:ext cx="2047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78327" y="1853505"/>
            <a:ext cx="2047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0053" y="2664065"/>
            <a:ext cx="1691246" cy="2201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02375" y="2648855"/>
            <a:ext cx="1675157" cy="221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214994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모바일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2295" y="1301289"/>
            <a:ext cx="2946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㈜여상진수리논술연구소 앱개발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1946" y="1332359"/>
            <a:ext cx="2970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보캡투어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With JAT English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개발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295" y="1836415"/>
            <a:ext cx="2047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78327" y="1853505"/>
            <a:ext cx="20478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7011" y="2637834"/>
            <a:ext cx="1700199" cy="219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8118" y="2651363"/>
            <a:ext cx="1674846" cy="249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409317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보캡투어 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With JAT English (2014) 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15" name="그림 14" descr="01_메인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4212" y="3564607"/>
            <a:ext cx="1728192" cy="3448492"/>
          </a:xfrm>
          <a:prstGeom prst="rect">
            <a:avLst/>
          </a:prstGeom>
        </p:spPr>
      </p:pic>
      <p:pic>
        <p:nvPicPr>
          <p:cNvPr id="17" name="그림 16" descr="03_동영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26220" y="1332359"/>
            <a:ext cx="3982916" cy="1996015"/>
          </a:xfrm>
          <a:prstGeom prst="rect">
            <a:avLst/>
          </a:prstGeom>
        </p:spPr>
      </p:pic>
      <p:pic>
        <p:nvPicPr>
          <p:cNvPr id="18" name="그림 17" descr="04_퀴즈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66980" y="3516536"/>
            <a:ext cx="1756238" cy="3504455"/>
          </a:xfrm>
          <a:prstGeom prst="rect">
            <a:avLst/>
          </a:prstGeom>
        </p:spPr>
      </p:pic>
      <p:pic>
        <p:nvPicPr>
          <p:cNvPr id="20" name="그림 19" descr="05_2_게임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0476" y="3564607"/>
            <a:ext cx="1768233" cy="3528392"/>
          </a:xfrm>
          <a:prstGeom prst="rect">
            <a:avLst/>
          </a:prstGeom>
        </p:spPr>
      </p:pic>
      <p:pic>
        <p:nvPicPr>
          <p:cNvPr id="22" name="그림 21" descr="06_2_리포트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06740" y="3564607"/>
            <a:ext cx="1732147" cy="3456384"/>
          </a:xfrm>
          <a:prstGeom prst="rect">
            <a:avLst/>
          </a:prstGeom>
        </p:spPr>
      </p:pic>
      <p:pic>
        <p:nvPicPr>
          <p:cNvPr id="23" name="그림 22" descr="03_동영상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34732" y="1332359"/>
            <a:ext cx="3982916" cy="199601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45481" y="1467043"/>
            <a:ext cx="2586695" cy="173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5464380" y="641410"/>
            <a:ext cx="1843774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http://www.vocabtour.com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505317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글로벌 보물찾기 프로젝트 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TRETER (2016)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98828" y="664319"/>
            <a:ext cx="1423788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http://www.treter.kr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1332359"/>
            <a:ext cx="7992889" cy="2628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76" y="4068663"/>
            <a:ext cx="1637189" cy="3193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583" y="4068663"/>
            <a:ext cx="1647834" cy="3193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35" y="4068663"/>
            <a:ext cx="1610296" cy="3193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4973" y="4068663"/>
            <a:ext cx="1656184" cy="32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661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4570482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 err="1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진로독서개인별로드맵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“</a:t>
            </a:r>
            <a:r>
              <a:rPr lang="ko-KR" altLang="en-US" sz="2000" dirty="0" err="1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진독개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” (2016)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8788" y="664319"/>
            <a:ext cx="190148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 jroadmap.com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4068663"/>
            <a:ext cx="1637189" cy="3193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83" y="4068663"/>
            <a:ext cx="1647834" cy="3193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35" y="4068663"/>
            <a:ext cx="1610296" cy="3193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973" y="4068663"/>
            <a:ext cx="1656184" cy="32169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222" y="4644727"/>
            <a:ext cx="1374222" cy="20184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7967" y="4644727"/>
            <a:ext cx="1364717" cy="201845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6197" y="4644727"/>
            <a:ext cx="1337394" cy="2018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949" y="4644727"/>
            <a:ext cx="1357191" cy="201845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5258" y="1188343"/>
            <a:ext cx="7807566" cy="26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1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3941763" y="1908175"/>
            <a:ext cx="280828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altLang="ko-KR" sz="2800" dirty="0">
                <a:solidFill>
                  <a:srgbClr val="414141"/>
                </a:solidFill>
                <a:latin typeface="Arial" charset="0"/>
              </a:rPr>
              <a:t>Greeting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978275" y="2916238"/>
            <a:ext cx="5689600" cy="251607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주식회사 아솔 다년간의 경험으로 축적된 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IT</a:t>
            </a: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기술을 바탕으로 교육 솔루션분야의 선두주자로서 앞서가는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고객 중심의 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IT</a:t>
            </a: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서비스 회사 입니다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고객이 만족할 때까지 언제나 함께 하겠습니다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동영상 기반 이러닝 시스템 구축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인터렉티브형 이러닝 시스템 구축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교육용 앱 개발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 (</a:t>
            </a: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아이폰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안드로이드</a:t>
            </a:r>
            <a:r>
              <a:rPr lang="en-US" altLang="ko-KR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)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고객 맞춤형 관리시스템 구축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쇼핑몰 구축 및 관리대행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서버구축 관리 및 호스팅</a:t>
            </a:r>
            <a:endParaRPr lang="en-US" altLang="ko-KR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lang="ko-KR" altLang="en-US" sz="900" dirty="0">
              <a:solidFill>
                <a:schemeClr val="bg1"/>
              </a:solidFill>
              <a:latin typeface="돋움" pitchFamily="50" charset="-127"/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435407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학원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/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학교 소통전문 앱 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“JAM” (2017)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4068663"/>
            <a:ext cx="1637189" cy="31935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83" y="4068663"/>
            <a:ext cx="1647834" cy="31935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35" y="4068663"/>
            <a:ext cx="1610296" cy="31935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973" y="4068663"/>
            <a:ext cx="1656184" cy="32169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4767" y="4644727"/>
            <a:ext cx="1368152" cy="20162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9760" y="4641999"/>
            <a:ext cx="1373399" cy="20189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6197" y="4642048"/>
            <a:ext cx="1334244" cy="20189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9949" y="4641999"/>
            <a:ext cx="1357191" cy="20189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1463" y="1223714"/>
            <a:ext cx="2514331" cy="224370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9562" y="1116335"/>
            <a:ext cx="5107578" cy="2229274"/>
          </a:xfrm>
          <a:prstGeom prst="rect">
            <a:avLst/>
          </a:prstGeom>
        </p:spPr>
      </p:pic>
      <p:sp>
        <p:nvSpPr>
          <p:cNvPr id="28" name="화살표: 아래쪽 27"/>
          <p:cNvSpPr/>
          <p:nvPr/>
        </p:nvSpPr>
        <p:spPr bwMode="auto">
          <a:xfrm rot="16200000">
            <a:off x="3762524" y="1836415"/>
            <a:ext cx="504056" cy="36004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5852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E993F5E-CE78-472D-9B34-0A754AB18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168" y="1404367"/>
            <a:ext cx="9019108" cy="5717241"/>
          </a:xfrm>
          <a:prstGeom prst="rect">
            <a:avLst/>
          </a:prstGeom>
        </p:spPr>
      </p:pic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468109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모의 면접 연습 앱 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“My Interview” (2018)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FE4386-0BC2-46F2-BB22-C416E7AA6351}"/>
              </a:ext>
            </a:extLst>
          </p:cNvPr>
          <p:cNvSpPr/>
          <p:nvPr/>
        </p:nvSpPr>
        <p:spPr bwMode="auto">
          <a:xfrm>
            <a:off x="1512168" y="1404366"/>
            <a:ext cx="9019108" cy="5717241"/>
          </a:xfrm>
          <a:prstGeom prst="rect">
            <a:avLst/>
          </a:prstGeom>
          <a:solidFill>
            <a:schemeClr val="bg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5D0EF-91EE-4228-88E5-43254E44F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748" y="2844527"/>
            <a:ext cx="2199274" cy="3924648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625D21-B47F-44E2-AA8C-37AFCACA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484" y="2844527"/>
            <a:ext cx="2199275" cy="3924648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7172EE7-1D06-4E1E-B5F1-FE2618B8D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16" y="2844527"/>
            <a:ext cx="2232248" cy="3968956"/>
          </a:xfrm>
          <a:prstGeom prst="rect">
            <a:avLst/>
          </a:prstGeom>
          <a:ln w="3175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415598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376045" y="587375"/>
            <a:ext cx="5666936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소상공인 음식점 자동주문 앱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“G-ORDER” (2018)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CFFC12-66D7-48DB-B1C7-C644D0249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07" y="1751018"/>
            <a:ext cx="8589045" cy="54425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0B8205-829A-4EDC-8406-88AB45C8740A}"/>
              </a:ext>
            </a:extLst>
          </p:cNvPr>
          <p:cNvSpPr/>
          <p:nvPr/>
        </p:nvSpPr>
        <p:spPr bwMode="auto">
          <a:xfrm>
            <a:off x="1674292" y="1749481"/>
            <a:ext cx="8733060" cy="5442598"/>
          </a:xfrm>
          <a:prstGeom prst="rect">
            <a:avLst/>
          </a:prstGeom>
          <a:solidFill>
            <a:schemeClr val="bg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368461A-A2EE-467A-BBF7-A1999F9B6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82" y="2988543"/>
            <a:ext cx="2377497" cy="386256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727A84-E698-4B36-84D0-5F09CA85C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741" y="2988543"/>
            <a:ext cx="2232385" cy="386256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2017BA-F40D-437D-B840-EEEB385ED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88" y="2988543"/>
            <a:ext cx="2361998" cy="3862561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506961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0"/>
            <a:ext cx="10692384" cy="7559040"/>
          </a:xfrm>
          <a:prstGeom prst="rect">
            <a:avLst/>
          </a:prstGeom>
        </p:spPr>
      </p:pic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65260" y="1301289"/>
            <a:ext cx="3424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서울 아산병원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Research Network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구축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38108" y="1332657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㈜다길통상 온라인 쇼핑몰 구축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54212" y="3789452"/>
            <a:ext cx="3397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㈜도투락 코리아 판매관리 시스템 구축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(2010)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8228" y="1692398"/>
            <a:ext cx="2448272" cy="17660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8228" y="4180562"/>
            <a:ext cx="2448272" cy="1616293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0756" y="1692399"/>
            <a:ext cx="2425580" cy="183641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706740" y="3833977"/>
            <a:ext cx="28953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플러스마인 온라인 쇼핑몰 구축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(2011)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41425" y="4140672"/>
            <a:ext cx="2457603" cy="1624129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116890" y="3199723"/>
            <a:ext cx="1614545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http://www.amcrcn.org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6890" y="5531972"/>
            <a:ext cx="190148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http://www.doturakkorea.kr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0087" y="5502132"/>
            <a:ext cx="164019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http://www.plusmine.kr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78415" y="3274371"/>
            <a:ext cx="1681871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http://www.dagilshop.kr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964372" y="6547132"/>
            <a:ext cx="270619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EQ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기반 채용관리 시스템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CHEQ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개발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(2010)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 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954212" y="6876975"/>
            <a:ext cx="228299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한일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IT </a:t>
            </a:r>
            <a:r>
              <a:rPr lang="ko-KR" altLang="en-US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인재교류 시스템 개발 </a:t>
            </a:r>
            <a:r>
              <a:rPr lang="en-US" altLang="ko-KR" sz="1000" b="1" dirty="0">
                <a:solidFill>
                  <a:schemeClr val="bg1">
                    <a:lumMod val="65000"/>
                  </a:schemeClr>
                </a:solidFill>
                <a:latin typeface="돋움" pitchFamily="50" charset="-127"/>
              </a:rPr>
              <a:t>(2009)</a:t>
            </a:r>
            <a:endParaRPr lang="ko-KR" altLang="en-US" sz="1000" b="1" dirty="0">
              <a:solidFill>
                <a:schemeClr val="bg1">
                  <a:lumMod val="65000"/>
                </a:schemeClr>
              </a:solidFill>
              <a:latin typeface="돋움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강원도 학원 연합회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06540" y="1332657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KNC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컨설턴트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99068" y="4696117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기타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6220" y="1669228"/>
            <a:ext cx="2448272" cy="1823371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19188" y="1692399"/>
            <a:ext cx="2448272" cy="172819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/>
          <a:srcRect r="23971"/>
          <a:stretch>
            <a:fillRect/>
          </a:stretch>
        </p:blipFill>
        <p:spPr bwMode="auto">
          <a:xfrm>
            <a:off x="966920" y="4140672"/>
            <a:ext cx="2376264" cy="1800199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882204" y="3789452"/>
            <a:ext cx="2694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㈜자연애컴퍼니 쇼핑몰 구축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1573" y="3218385"/>
            <a:ext cx="1568058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http://www.gwaa.or.kr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44637" y="3153861"/>
            <a:ext cx="1840568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http://www.kncgroup.co.kr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5183" y="5671501"/>
            <a:ext cx="196079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http://www.naturelover.co.kr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46900" y="1692399"/>
            <a:ext cx="2448272" cy="1728192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146900" y="1332359"/>
            <a:ext cx="1741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아리솔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쇼핑몰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8548" y="3852639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강원도 특화 사업단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50557" y="4140672"/>
            <a:ext cx="2452042" cy="1728192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7143129" y="3852638"/>
            <a:ext cx="2092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오디오사운드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닷컴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(2012)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18908" y="4140671"/>
            <a:ext cx="2442992" cy="1728191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7172253" y="3160552"/>
            <a:ext cx="1667444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http://www.ahrisol.co.kr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68663" y="5599493"/>
            <a:ext cx="1726755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http://www.selfheal.co.kr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7570" y="5602133"/>
            <a:ext cx="1842171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http://www.odosound.com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0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네오코크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쇼핑몰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06540" y="1332657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아시아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비앤비즈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6900" y="1332359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GEC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영어캠프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6220" y="1620391"/>
            <a:ext cx="263842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051573" y="3218385"/>
            <a:ext cx="1667444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http://www.neocock.net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78548" y="1620391"/>
            <a:ext cx="26670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978548" y="3246378"/>
            <a:ext cx="1755609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http://www.asiabnbs.com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6900" y="1620391"/>
            <a:ext cx="26574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7172253" y="3223229"/>
            <a:ext cx="1702710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http://www.gecedu.co.kr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6220" y="4284687"/>
            <a:ext cx="2393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코웨이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연구관리 시스템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78548" y="4644727"/>
            <a:ext cx="2638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978548" y="4284687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태성건설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6900" y="4644727"/>
            <a:ext cx="26384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7146900" y="4284687"/>
            <a:ext cx="1992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대성바이오에너지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(2013)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26221" y="4644727"/>
            <a:ext cx="266429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0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891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자연애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생활건강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92204" y="1260351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라임잉글리쉬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98228" y="3564607"/>
            <a:ext cx="178446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http://www.naturelover.kr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4212" y="3564607"/>
            <a:ext cx="1814920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 www.rhymedu.com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0236" y="1620391"/>
            <a:ext cx="26098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4212" y="1620391"/>
            <a:ext cx="25908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70236" y="4572719"/>
            <a:ext cx="2562671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964372" y="4181609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보캡투어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91316" y="4140671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b="1" dirty="0" err="1">
                <a:solidFill>
                  <a:schemeClr val="accent1">
                    <a:lumMod val="50000"/>
                  </a:schemeClr>
                </a:solidFill>
              </a:rPr>
              <a:t>Jat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English(2014)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7340" y="6444927"/>
            <a:ext cx="1784463" cy="2462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http://www.naturelover.kr</a:t>
            </a:r>
            <a:endParaRPr lang="ko-KR" altLang="en-US" sz="1000" b="1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724" y="4572719"/>
            <a:ext cx="2830488" cy="2163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2223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마이로컬푸드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8228" y="1620391"/>
            <a:ext cx="2275917" cy="198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92" y="1655430"/>
            <a:ext cx="3456384" cy="2009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130676" y="130128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오가닉기반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98228" y="3996655"/>
            <a:ext cx="139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노루기반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(2015)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28" y="4644727"/>
            <a:ext cx="4125707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17" y="4644727"/>
            <a:ext cx="4122847" cy="23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2223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에듀플래닛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30676" y="1301289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경남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차산업지원센터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36" y="1692399"/>
            <a:ext cx="2571750" cy="18097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08" y="1692399"/>
            <a:ext cx="2590800" cy="18383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65" y="4356695"/>
            <a:ext cx="2607021" cy="20963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5260" y="3997374"/>
            <a:ext cx="2180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Big Idea Education 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9698" y="4356695"/>
            <a:ext cx="2559810" cy="2016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84164" y="3977902"/>
            <a:ext cx="1584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b="1" dirty="0" err="1">
                <a:solidFill>
                  <a:schemeClr val="accent1">
                    <a:lumMod val="50000"/>
                  </a:schemeClr>
                </a:solidFill>
              </a:rPr>
              <a:t>지식나눔</a:t>
            </a:r>
            <a:r>
              <a:rPr lang="ko-KR" altLang="en-US" sz="12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+ 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1531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1180" y="26147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AIPPO skin &amp; body care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8622" y="1301289"/>
            <a:ext cx="1220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salad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5260" y="3997374"/>
            <a:ext cx="2295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HAN-A MACHINERY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46700" y="3977902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UNIBOX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5" y="1620391"/>
            <a:ext cx="288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12" y="1645667"/>
            <a:ext cx="2880000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95" y="4367556"/>
            <a:ext cx="2880000" cy="216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08" y="4356695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1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746250" y="587375"/>
            <a:ext cx="201771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회사개요 </a:t>
            </a:r>
            <a:r>
              <a:rPr lang="en-US" altLang="ko-KR" sz="200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&amp; </a:t>
            </a:r>
            <a:r>
              <a:rPr lang="ko-KR" altLang="en-US" sz="200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연혁</a:t>
            </a: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738188" y="4141788"/>
            <a:ext cx="1439863" cy="287337"/>
          </a:xfrm>
          <a:prstGeom prst="rect">
            <a:avLst/>
          </a:prstGeom>
          <a:solidFill>
            <a:srgbClr val="BB9D9B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ko-KR" altLang="en-US" sz="1200" b="1">
                <a:solidFill>
                  <a:schemeClr val="bg1"/>
                </a:solidFill>
                <a:latin typeface="Arial" charset="0"/>
                <a:ea typeface="돋움" pitchFamily="50" charset="-127"/>
              </a:rPr>
              <a:t>회사연혁</a:t>
            </a:r>
          </a:p>
        </p:txBody>
      </p:sp>
      <p:graphicFrame>
        <p:nvGraphicFramePr>
          <p:cNvPr id="17505" name="Group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546427"/>
              </p:ext>
            </p:extLst>
          </p:nvPr>
        </p:nvGraphicFramePr>
        <p:xfrm>
          <a:off x="2538413" y="4141788"/>
          <a:ext cx="4897438" cy="2735266"/>
        </p:xfrm>
        <a:graphic>
          <a:graphicData uri="http://schemas.openxmlformats.org/drawingml/2006/table">
            <a:tbl>
              <a:tblPr/>
              <a:tblGrid>
                <a:gridCol w="1368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92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7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2006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아솔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 설립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2007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일본 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A-Bridge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사 업무제휴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2008 ~ 2009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감성진단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(EQ)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개발 및 한국 독점 공급권 체결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EQ-JAPAN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콘텐츠 공급권 체결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2010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일본 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EDI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업무제휴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㈜프로엠테크놀로지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IT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개발 업무제휴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2011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㈜다길통상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㈜미소지인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뮤즈몰 업무제휴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㈜도투락코리아 업무제휴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2012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주식회사 아솔 설립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법인전환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)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그림 6" descr="KakaoTalk_20141003_18583690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10996" y="4140671"/>
            <a:ext cx="2349419" cy="3132559"/>
          </a:xfrm>
          <a:prstGeom prst="rect">
            <a:avLst/>
          </a:prstGeom>
        </p:spPr>
      </p:pic>
      <p:pic>
        <p:nvPicPr>
          <p:cNvPr id="8" name="그림 7" descr="KakaoTalk_20141003_18590870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10996" y="972319"/>
            <a:ext cx="2349419" cy="3132559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38188" y="1331913"/>
            <a:ext cx="1439863" cy="287337"/>
          </a:xfrm>
          <a:prstGeom prst="rect">
            <a:avLst/>
          </a:prstGeom>
          <a:solidFill>
            <a:srgbClr val="BB9D9B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ko-KR" altLang="en-US" sz="1200" b="1">
                <a:solidFill>
                  <a:schemeClr val="bg1"/>
                </a:solidFill>
                <a:latin typeface="Arial" charset="0"/>
                <a:ea typeface="돋움" pitchFamily="50" charset="-127"/>
              </a:rPr>
              <a:t>회사개요</a:t>
            </a:r>
          </a:p>
        </p:txBody>
      </p:sp>
      <p:graphicFrame>
        <p:nvGraphicFramePr>
          <p:cNvPr id="10" name="Group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520628"/>
              </p:ext>
            </p:extLst>
          </p:nvPr>
        </p:nvGraphicFramePr>
        <p:xfrm>
          <a:off x="2538412" y="1331913"/>
          <a:ext cx="5328568" cy="1837357"/>
        </p:xfrm>
        <a:graphic>
          <a:graphicData uri="http://schemas.openxmlformats.org/drawingml/2006/table">
            <a:tbl>
              <a:tblPr/>
              <a:tblGrid>
                <a:gridCol w="1368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회사명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주식회사 아솔  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AhSol Co.,Ltd.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설립일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2006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년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법인 등록일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2012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4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월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0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회사 소재지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본 사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경기도 수원시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영통구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영통로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505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정원빌딩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601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호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대표전화</a:t>
                      </a: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070-7500-4842 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FAX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Arial" charset="0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Arial" charset="0"/>
                          <a:ea typeface="돋움" pitchFamily="50" charset="-127"/>
                        </a:rPr>
                        <a:t>050-5364-4842</a:t>
                      </a:r>
                    </a:p>
                  </a:txBody>
                  <a:tcPr marL="90000" marR="90000" marT="46800" marB="4680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2223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 err="1"/>
              <a:t>RoadSpace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9643" y="1301289"/>
            <a:ext cx="1999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The Sol Leaders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(2016)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65260" y="3997374"/>
            <a:ext cx="1659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dirty="0" err="1"/>
              <a:t>장모님치킨</a:t>
            </a:r>
            <a:r>
              <a:rPr lang="ko-KR" altLang="en-US" sz="1200" dirty="0"/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(2017)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84164" y="3977902"/>
            <a:ext cx="1875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ko-KR" sz="1200" dirty="0"/>
              <a:t>(</a:t>
            </a:r>
            <a:r>
              <a:rPr lang="ko-KR" altLang="en-US" sz="1200" dirty="0"/>
              <a:t>주</a:t>
            </a:r>
            <a:r>
              <a:rPr lang="en-US" altLang="ko-KR" sz="1200" dirty="0"/>
              <a:t>)</a:t>
            </a:r>
            <a:r>
              <a:rPr lang="ko-KR" altLang="en-US" sz="1200" dirty="0" err="1"/>
              <a:t>이앤코리아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 (2017)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0" y="1620391"/>
            <a:ext cx="2880000" cy="216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92" y="1621743"/>
            <a:ext cx="28800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0" y="4356695"/>
            <a:ext cx="2880000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4356695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6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그림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" y="2223"/>
            <a:ext cx="10692384" cy="755904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65260" y="1301289"/>
            <a:ext cx="130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dirty="0"/>
              <a:t>㈜</a:t>
            </a:r>
            <a:r>
              <a:rPr lang="ko-KR" altLang="en-US" sz="1200" dirty="0" err="1"/>
              <a:t>삼익</a:t>
            </a:r>
            <a:r>
              <a:rPr lang="en-US" altLang="ko-KR" sz="1200" dirty="0"/>
              <a:t>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(2018)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1376045" y="587375"/>
            <a:ext cx="3060453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개발실적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(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홈페이지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, </a:t>
            </a: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기타</a:t>
            </a:r>
            <a:r>
              <a:rPr lang="en-US" altLang="ko-KR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)</a:t>
            </a:r>
            <a:endParaRPr lang="ko-KR" altLang="en-US" sz="2000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515052" y="2988543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ko-KR" altLang="en-US" sz="1200" dirty="0"/>
              <a:t>소나기 </a:t>
            </a:r>
            <a:r>
              <a:rPr lang="en-US" altLang="ko-KR" sz="1200" b="1" dirty="0">
                <a:solidFill>
                  <a:schemeClr val="accent1">
                    <a:lumMod val="50000"/>
                  </a:schemeClr>
                </a:solidFill>
              </a:rPr>
              <a:t>(2018)</a:t>
            </a:r>
            <a:endParaRPr lang="ko-KR" altLang="en-US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C9BBAB-75F9-47B3-B989-1524950B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28" y="1692398"/>
            <a:ext cx="5112568" cy="3508477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7149EB-2031-4C10-AF14-74E41ED0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12" y="3433395"/>
            <a:ext cx="5346700" cy="3462333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795741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26220" y="6033199"/>
            <a:ext cx="4752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경기도 수원시 </a:t>
            </a:r>
            <a:r>
              <a:rPr lang="ko-KR" altLang="en-US" sz="1200" b="1" dirty="0" err="1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영통구</a:t>
            </a:r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ko-KR" altLang="en-US" sz="1200" b="1" dirty="0" err="1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영통로</a:t>
            </a:r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en-US" altLang="ko-KR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505 </a:t>
            </a:r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정원빌딩 </a:t>
            </a:r>
            <a:r>
              <a:rPr lang="en-US" altLang="ko-KR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601</a:t>
            </a:r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호</a:t>
            </a:r>
            <a:endParaRPr lang="en-US" altLang="ko-KR" sz="1200" b="1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  <a:p>
            <a:pPr lvl="0"/>
            <a:endParaRPr lang="en-US" altLang="ko-KR" sz="1200" b="1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  <a:p>
            <a:pPr lvl="0"/>
            <a:r>
              <a:rPr lang="ko-KR" altLang="en-US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☎ </a:t>
            </a:r>
            <a:r>
              <a:rPr lang="en-US" altLang="ko-KR" sz="1200" b="1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070-7500-4842    FAX 0505-364-4842</a:t>
            </a:r>
          </a:p>
          <a:p>
            <a:pPr lvl="0"/>
            <a:endParaRPr lang="en-US" altLang="ko-KR" sz="1200" b="1" dirty="0">
              <a:solidFill>
                <a:srgbClr val="414141"/>
              </a:solidFill>
              <a:latin typeface="Arial" charset="0"/>
              <a:ea typeface="돋움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74" y="684287"/>
            <a:ext cx="5357692" cy="3595126"/>
          </a:xfrm>
          <a:prstGeom prst="rect">
            <a:avLst/>
          </a:prstGeom>
        </p:spPr>
      </p:pic>
      <p:pic>
        <p:nvPicPr>
          <p:cNvPr id="7" name="그림 6" descr="ahsol_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284" y="3204567"/>
            <a:ext cx="936104" cy="2107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971550" y="1628775"/>
            <a:ext cx="360363" cy="360363"/>
          </a:xfrm>
          <a:prstGeom prst="rect">
            <a:avLst/>
          </a:prstGeom>
          <a:solidFill>
            <a:srgbClr val="41414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1403350" y="1628775"/>
            <a:ext cx="360363" cy="360363"/>
          </a:xfrm>
          <a:prstGeom prst="rect">
            <a:avLst/>
          </a:prstGeom>
          <a:solidFill>
            <a:srgbClr val="B7B7B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971550" y="2060575"/>
            <a:ext cx="360363" cy="360363"/>
          </a:xfrm>
          <a:prstGeom prst="rect">
            <a:avLst/>
          </a:prstGeom>
          <a:solidFill>
            <a:srgbClr val="BB9D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1403350" y="2060575"/>
            <a:ext cx="360363" cy="360363"/>
          </a:xfrm>
          <a:prstGeom prst="rect">
            <a:avLst/>
          </a:prstGeom>
          <a:solidFill>
            <a:srgbClr val="C5BBBA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0" name="Rectangle 10"/>
          <p:cNvSpPr>
            <a:spLocks noChangeArrowheads="1"/>
          </p:cNvSpPr>
          <p:nvPr/>
        </p:nvSpPr>
        <p:spPr bwMode="auto">
          <a:xfrm>
            <a:off x="1835150" y="2060575"/>
            <a:ext cx="360363" cy="360363"/>
          </a:xfrm>
          <a:prstGeom prst="rect">
            <a:avLst/>
          </a:prstGeom>
          <a:solidFill>
            <a:srgbClr val="E9DED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971550" y="2492375"/>
            <a:ext cx="360363" cy="360363"/>
          </a:xfrm>
          <a:prstGeom prst="rect">
            <a:avLst/>
          </a:prstGeom>
          <a:solidFill>
            <a:srgbClr val="013F7A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2" name="Rectangle 12"/>
          <p:cNvSpPr>
            <a:spLocks noChangeArrowheads="1"/>
          </p:cNvSpPr>
          <p:nvPr/>
        </p:nvSpPr>
        <p:spPr bwMode="auto">
          <a:xfrm>
            <a:off x="1403350" y="2492375"/>
            <a:ext cx="360363" cy="360363"/>
          </a:xfrm>
          <a:prstGeom prst="rect">
            <a:avLst/>
          </a:prstGeom>
          <a:solidFill>
            <a:srgbClr val="7298A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1835150" y="2492375"/>
            <a:ext cx="360363" cy="360363"/>
          </a:xfrm>
          <a:prstGeom prst="rect">
            <a:avLst/>
          </a:prstGeom>
          <a:solidFill>
            <a:srgbClr val="B6BFC6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4" name="Rectangle 14"/>
          <p:cNvSpPr>
            <a:spLocks noChangeArrowheads="1"/>
          </p:cNvSpPr>
          <p:nvPr/>
        </p:nvSpPr>
        <p:spPr bwMode="auto">
          <a:xfrm>
            <a:off x="971550" y="3355975"/>
            <a:ext cx="360363" cy="360363"/>
          </a:xfrm>
          <a:prstGeom prst="rect">
            <a:avLst/>
          </a:prstGeom>
          <a:solidFill>
            <a:srgbClr val="E9B5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1403350" y="3355975"/>
            <a:ext cx="360363" cy="360363"/>
          </a:xfrm>
          <a:prstGeom prst="rect">
            <a:avLst/>
          </a:prstGeom>
          <a:solidFill>
            <a:srgbClr val="E4D16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1835150" y="3355975"/>
            <a:ext cx="360363" cy="360363"/>
          </a:xfrm>
          <a:prstGeom prst="rect">
            <a:avLst/>
          </a:prstGeom>
          <a:solidFill>
            <a:srgbClr val="EEE7CA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7" name="Rectangle 17"/>
          <p:cNvSpPr>
            <a:spLocks noChangeArrowheads="1"/>
          </p:cNvSpPr>
          <p:nvPr/>
        </p:nvSpPr>
        <p:spPr bwMode="auto">
          <a:xfrm>
            <a:off x="971550" y="2924175"/>
            <a:ext cx="360363" cy="360363"/>
          </a:xfrm>
          <a:prstGeom prst="rect">
            <a:avLst/>
          </a:prstGeom>
          <a:solidFill>
            <a:srgbClr val="57A41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ko-KR" altLang="en-US"/>
          </a:p>
        </p:txBody>
      </p:sp>
      <p:sp>
        <p:nvSpPr>
          <p:cNvPr id="5138" name="Rectangle 18"/>
          <p:cNvSpPr>
            <a:spLocks noChangeArrowheads="1"/>
          </p:cNvSpPr>
          <p:nvPr/>
        </p:nvSpPr>
        <p:spPr bwMode="auto">
          <a:xfrm>
            <a:off x="0" y="549275"/>
            <a:ext cx="10693400" cy="719138"/>
          </a:xfrm>
          <a:prstGeom prst="rect">
            <a:avLst/>
          </a:prstGeom>
          <a:gradFill rotWithShape="1">
            <a:gsLst>
              <a:gs pos="0">
                <a:srgbClr val="292929">
                  <a:gamma/>
                  <a:tint val="85882"/>
                  <a:invGamma/>
                </a:srgbClr>
              </a:gs>
              <a:gs pos="100000">
                <a:srgbClr val="292929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139" name="Text Box 19"/>
          <p:cNvSpPr txBox="1">
            <a:spLocks noChangeArrowheads="1"/>
          </p:cNvSpPr>
          <p:nvPr/>
        </p:nvSpPr>
        <p:spPr bwMode="auto">
          <a:xfrm>
            <a:off x="1116013" y="719138"/>
            <a:ext cx="9701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Arial Narrow" pitchFamily="34" charset="0"/>
                <a:ea typeface="돋움" pitchFamily="50" charset="-127"/>
              </a:rPr>
              <a:t>MEMO</a:t>
            </a:r>
            <a:endParaRPr lang="ko-KR" altLang="en-US" sz="2400" b="1" dirty="0">
              <a:solidFill>
                <a:schemeClr val="bg1"/>
              </a:solidFill>
              <a:latin typeface="Arial Narrow" pitchFamily="34" charset="0"/>
              <a:ea typeface="돋움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906838" y="5405438"/>
            <a:ext cx="5040312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ko-KR" sz="1400" b="1">
                <a:solidFill>
                  <a:srgbClr val="7298A3"/>
                </a:solidFill>
                <a:latin typeface="돋움" pitchFamily="50" charset="-127"/>
                <a:ea typeface="돋움" pitchFamily="50" charset="-127"/>
              </a:rPr>
              <a:t>“</a:t>
            </a:r>
            <a:r>
              <a:rPr lang="ko-KR" altLang="en-US" sz="1400" b="1">
                <a:solidFill>
                  <a:srgbClr val="7298A3"/>
                </a:solidFill>
                <a:latin typeface="돋움" pitchFamily="50" charset="-127"/>
                <a:ea typeface="돋움" pitchFamily="50" charset="-127"/>
              </a:rPr>
              <a:t>고객사에 가치 있는 서비스를 제공하기 위해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1400" b="1">
                <a:solidFill>
                  <a:srgbClr val="7298A3"/>
                </a:solidFill>
                <a:latin typeface="돋움" pitchFamily="50" charset="-127"/>
                <a:ea typeface="돋움" pitchFamily="50" charset="-127"/>
              </a:rPr>
              <a:t>                             끊임없이 투자하고 변화하겠습니다</a:t>
            </a:r>
            <a:r>
              <a:rPr lang="en-US" altLang="ko-KR" sz="1400" b="1">
                <a:solidFill>
                  <a:srgbClr val="7298A3"/>
                </a:solidFill>
                <a:latin typeface="돋움" pitchFamily="50" charset="-127"/>
                <a:ea typeface="돋움" pitchFamily="50" charset="-127"/>
              </a:rPr>
              <a:t>!”</a:t>
            </a:r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1746250" y="1331913"/>
            <a:ext cx="2519363" cy="287337"/>
          </a:xfrm>
          <a:prstGeom prst="rect">
            <a:avLst/>
          </a:prstGeom>
          <a:solidFill>
            <a:srgbClr val="C5BBB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고객 중심의 사고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1746250" y="1692275"/>
            <a:ext cx="7200900" cy="4524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주식회사 아솔의 기술진은 오로지 고객의 만족을 목표로 준비되어 있습니다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고객 맞춤형 솔루션 개발 및 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IT</a:t>
            </a: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컨설팅 전문회사로서 고객의 애로사항을 함께 고민하고 해결해 나갈 준비가 되어 있습니다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1746250" y="2447925"/>
            <a:ext cx="2519363" cy="287338"/>
          </a:xfrm>
          <a:prstGeom prst="rect">
            <a:avLst/>
          </a:prstGeom>
          <a:solidFill>
            <a:srgbClr val="C5BBB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상호 동반 성장</a:t>
            </a:r>
          </a:p>
        </p:txBody>
      </p:sp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1746250" y="2808288"/>
            <a:ext cx="7200900" cy="4524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주식회사 아솔의 임직원은 고객의 성공이 곧 나의 성공이라는 일념으로 업무에 임하며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 </a:t>
            </a: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사업제휴 순간부터 고객사의 제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3</a:t>
            </a: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의 구성원으로서 철저한 업무분석을 통해 최적의 서비스 개발하고 해당 사업을 성공시키기 위해 최선을 다합니다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.</a:t>
            </a: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 </a:t>
            </a:r>
            <a:endParaRPr lang="en-US" altLang="ko-KR" sz="900" dirty="0">
              <a:solidFill>
                <a:srgbClr val="414141"/>
              </a:solidFill>
              <a:latin typeface="돋움" pitchFamily="50" charset="-127"/>
              <a:ea typeface="돋움" pitchFamily="50" charset="-127"/>
            </a:endParaRPr>
          </a:p>
        </p:txBody>
      </p:sp>
      <p:sp>
        <p:nvSpPr>
          <p:cNvPr id="16393" name="Text Box 9"/>
          <p:cNvSpPr txBox="1">
            <a:spLocks noChangeArrowheads="1"/>
          </p:cNvSpPr>
          <p:nvPr/>
        </p:nvSpPr>
        <p:spPr bwMode="auto">
          <a:xfrm>
            <a:off x="1746250" y="3563938"/>
            <a:ext cx="2519363" cy="287337"/>
          </a:xfrm>
          <a:prstGeom prst="rect">
            <a:avLst/>
          </a:prstGeom>
          <a:solidFill>
            <a:srgbClr val="C5BBB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50000"/>
              </a:spcBef>
            </a:pPr>
            <a:r>
              <a:rPr lang="en-US" altLang="ko-KR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Arial" charset="0"/>
                <a:ea typeface="돋움" pitchFamily="50" charset="-127"/>
              </a:rPr>
              <a:t>지속적 인 혁신 </a:t>
            </a:r>
          </a:p>
        </p:txBody>
      </p:sp>
      <p:sp>
        <p:nvSpPr>
          <p:cNvPr id="16394" name="Text Box 10"/>
          <p:cNvSpPr txBox="1">
            <a:spLocks noChangeArrowheads="1"/>
          </p:cNvSpPr>
          <p:nvPr/>
        </p:nvSpPr>
        <p:spPr bwMode="auto">
          <a:xfrm>
            <a:off x="1746250" y="3924300"/>
            <a:ext cx="7200900" cy="4524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ko-KR" altLang="en-US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주식회사 아솔은 장기적인 성장 목표를 가진 기업으로 지속적인 신기술 개발 및 기술혁신을 통해 고객의 요구가 있을 때 언제 어느 곳에서나 필요한 서비스를 제공해 드리기 위해 항상 준비하고 있습니다</a:t>
            </a:r>
            <a:r>
              <a:rPr lang="en-US" altLang="ko-KR" sz="900" dirty="0">
                <a:solidFill>
                  <a:srgbClr val="414141"/>
                </a:solidFill>
                <a:latin typeface="돋움" pitchFamily="50" charset="-127"/>
                <a:ea typeface="돋움" pitchFamily="50" charset="-127"/>
              </a:rPr>
              <a:t>.</a:t>
            </a: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746250" y="579438"/>
            <a:ext cx="2592388" cy="396875"/>
          </a:xfrm>
          <a:prstGeom prst="rect">
            <a:avLst/>
          </a:prstGeom>
          <a:solidFill>
            <a:srgbClr val="B004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200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경영이념 </a:t>
            </a:r>
            <a:r>
              <a:rPr lang="en-US" altLang="ko-KR" sz="200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&amp; </a:t>
            </a:r>
            <a:r>
              <a:rPr lang="ko-KR" altLang="en-US" sz="200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목표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 r="-2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1746250" y="579438"/>
            <a:ext cx="2592388" cy="396875"/>
          </a:xfrm>
          <a:prstGeom prst="rect">
            <a:avLst/>
          </a:prstGeom>
          <a:solidFill>
            <a:srgbClr val="B004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ko-KR" altLang="en-US" sz="2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조직도 </a:t>
            </a:r>
            <a:r>
              <a:rPr lang="en-US" altLang="ko-KR" sz="2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&amp; </a:t>
            </a:r>
            <a:r>
              <a:rPr lang="ko-KR" altLang="en-US" sz="2000" dirty="0">
                <a:solidFill>
                  <a:schemeClr val="bg1"/>
                </a:solidFill>
                <a:latin typeface="돋움" pitchFamily="50" charset="-127"/>
                <a:ea typeface="돋움" pitchFamily="50" charset="-127"/>
              </a:rPr>
              <a:t>업무분장</a:t>
            </a:r>
          </a:p>
        </p:txBody>
      </p:sp>
      <p:graphicFrame>
        <p:nvGraphicFramePr>
          <p:cNvPr id="15422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984767"/>
              </p:ext>
            </p:extLst>
          </p:nvPr>
        </p:nvGraphicFramePr>
        <p:xfrm>
          <a:off x="6983251" y="3731195"/>
          <a:ext cx="2583184" cy="2425701"/>
        </p:xfrm>
        <a:graphic>
          <a:graphicData uri="http://schemas.openxmlformats.org/drawingml/2006/table">
            <a:tbl>
              <a:tblPr/>
              <a:tblGrid>
                <a:gridCol w="121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구   분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9D9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업무내용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B9D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대표이사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경영총괄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자문위원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경영 및 영업 지원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관리부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경영 지원 및 기획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9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개발실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SI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및 솔루션 개발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4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41414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유통사업부 기술지원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디자인실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414141"/>
                          </a:solidFill>
                          <a:effectLst/>
                          <a:latin typeface="돋움" pitchFamily="50" charset="-127"/>
                          <a:ea typeface="돋움" pitchFamily="50" charset="-127"/>
                        </a:rPr>
                        <a:t>디자인 개발 및 지원</a:t>
                      </a:r>
                    </a:p>
                  </a:txBody>
                  <a:tcPr marL="90000" marR="90000" marT="46800" marB="46800" anchor="ctr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DEDC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5398" name="Rectangle 38"/>
          <p:cNvSpPr>
            <a:spLocks noChangeArrowheads="1"/>
          </p:cNvSpPr>
          <p:nvPr/>
        </p:nvSpPr>
        <p:spPr bwMode="auto">
          <a:xfrm>
            <a:off x="1170236" y="1332360"/>
            <a:ext cx="5472112" cy="4824536"/>
          </a:xfrm>
          <a:prstGeom prst="rect">
            <a:avLst/>
          </a:prstGeom>
          <a:solidFill>
            <a:srgbClr val="EBEBEB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67FA97-2FD2-4199-A869-6693E171B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39" y="1980431"/>
            <a:ext cx="4790306" cy="33745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1268680" y="412225"/>
            <a:ext cx="14670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서비스분야</a:t>
            </a:r>
          </a:p>
        </p:txBody>
      </p:sp>
      <p:sp>
        <p:nvSpPr>
          <p:cNvPr id="70" name="Rectangle 3" descr="page14_2"/>
          <p:cNvSpPr>
            <a:spLocks noChangeArrowheads="1"/>
          </p:cNvSpPr>
          <p:nvPr/>
        </p:nvSpPr>
        <p:spPr bwMode="auto">
          <a:xfrm>
            <a:off x="306388" y="909638"/>
            <a:ext cx="2303462" cy="197008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b="-88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" name="Rectangle 4" descr="page14_3"/>
          <p:cNvSpPr>
            <a:spLocks noChangeArrowheads="1"/>
          </p:cNvSpPr>
          <p:nvPr/>
        </p:nvSpPr>
        <p:spPr bwMode="auto">
          <a:xfrm>
            <a:off x="2609850" y="909638"/>
            <a:ext cx="5257800" cy="197008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b="-119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2" name="Rectangle 5" descr="page14_4"/>
          <p:cNvSpPr>
            <a:spLocks noChangeArrowheads="1"/>
          </p:cNvSpPr>
          <p:nvPr/>
        </p:nvSpPr>
        <p:spPr bwMode="auto">
          <a:xfrm>
            <a:off x="7867650" y="909638"/>
            <a:ext cx="2825750" cy="1970087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b="-2274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4" name="Picture 10" descr="page09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4212" y="3204567"/>
            <a:ext cx="1530350" cy="1530350"/>
          </a:xfrm>
          <a:prstGeom prst="rect">
            <a:avLst/>
          </a:prstGeom>
          <a:noFill/>
        </p:spPr>
      </p:pic>
      <p:pic>
        <p:nvPicPr>
          <p:cNvPr id="75" name="Picture 13" descr="page09_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64372" y="5130601"/>
            <a:ext cx="1530350" cy="1530350"/>
          </a:xfrm>
          <a:prstGeom prst="rect">
            <a:avLst/>
          </a:prstGeom>
          <a:noFill/>
        </p:spPr>
      </p:pic>
      <p:sp>
        <p:nvSpPr>
          <p:cNvPr id="77" name="Text Box 11"/>
          <p:cNvSpPr txBox="1">
            <a:spLocks noChangeArrowheads="1"/>
          </p:cNvSpPr>
          <p:nvPr/>
        </p:nvSpPr>
        <p:spPr bwMode="auto">
          <a:xfrm>
            <a:off x="1322132" y="3739103"/>
            <a:ext cx="8178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이러닝</a:t>
            </a:r>
            <a:endParaRPr lang="en-US" altLang="ko-KR" sz="1000" b="1" dirty="0">
              <a:solidFill>
                <a:srgbClr val="3D4641"/>
              </a:solidFill>
              <a:latin typeface="돋움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시스템구축</a:t>
            </a:r>
          </a:p>
        </p:txBody>
      </p:sp>
      <p:sp>
        <p:nvSpPr>
          <p:cNvPr id="78" name="Text Box 11"/>
          <p:cNvSpPr txBox="1">
            <a:spLocks noChangeArrowheads="1"/>
          </p:cNvSpPr>
          <p:nvPr/>
        </p:nvSpPr>
        <p:spPr bwMode="auto">
          <a:xfrm>
            <a:off x="1288332" y="5686444"/>
            <a:ext cx="8595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업무자동화</a:t>
            </a:r>
            <a:endParaRPr lang="en-US" altLang="ko-KR" sz="1000" b="1" dirty="0">
              <a:solidFill>
                <a:srgbClr val="3D4641"/>
              </a:solidFill>
              <a:latin typeface="돋움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시스템 구축</a:t>
            </a:r>
          </a:p>
        </p:txBody>
      </p:sp>
      <p:sp>
        <p:nvSpPr>
          <p:cNvPr id="106" name="Rectangle 26"/>
          <p:cNvSpPr>
            <a:spLocks noChangeArrowheads="1"/>
          </p:cNvSpPr>
          <p:nvPr/>
        </p:nvSpPr>
        <p:spPr bwMode="auto">
          <a:xfrm>
            <a:off x="2590077" y="3318103"/>
            <a:ext cx="7221119" cy="1398632"/>
          </a:xfrm>
          <a:prstGeom prst="rect">
            <a:avLst/>
          </a:prstGeom>
          <a:solidFill>
            <a:srgbClr val="D3DBD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3154591" y="3832602"/>
            <a:ext cx="199766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동영상 기반 이러닝 시스템 구축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 bwMode="auto">
          <a:xfrm>
            <a:off x="3164751" y="3492599"/>
            <a:ext cx="114005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135C71"/>
                </a:solidFill>
                <a:latin typeface="돋움" pitchFamily="50" charset="-127"/>
              </a:rPr>
              <a:t>이러닝 시스템</a:t>
            </a:r>
          </a:p>
        </p:txBody>
      </p:sp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3166140" y="4110474"/>
            <a:ext cx="20826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인터렉티브형 이러닝 시스템 구축</a:t>
            </a:r>
          </a:p>
        </p:txBody>
      </p:sp>
      <p:sp>
        <p:nvSpPr>
          <p:cNvPr id="17" name="Rectangle 26"/>
          <p:cNvSpPr>
            <a:spLocks noChangeArrowheads="1"/>
          </p:cNvSpPr>
          <p:nvPr/>
        </p:nvSpPr>
        <p:spPr bwMode="auto">
          <a:xfrm>
            <a:off x="2590076" y="5261431"/>
            <a:ext cx="7221120" cy="1687552"/>
          </a:xfrm>
          <a:prstGeom prst="rect">
            <a:avLst/>
          </a:prstGeom>
          <a:solidFill>
            <a:srgbClr val="D3DBD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154590" y="5735290"/>
            <a:ext cx="14077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판매관리 시스템 구축</a:t>
            </a: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164750" y="5395287"/>
            <a:ext cx="144142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200" b="1" dirty="0">
                <a:solidFill>
                  <a:srgbClr val="135C71"/>
                </a:solidFill>
                <a:latin typeface="돋움" pitchFamily="50" charset="-127"/>
              </a:rPr>
              <a:t>업무자동화 시스템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157014" y="6013162"/>
            <a:ext cx="14077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회계관리 시스템 구축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166140" y="6302082"/>
            <a:ext cx="140775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재고관리 시스템 구축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14880" y="3564607"/>
            <a:ext cx="1320252" cy="936104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1191648">
            <a:off x="6811468" y="3426467"/>
            <a:ext cx="1368152" cy="90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450257">
            <a:off x="5654794" y="3362019"/>
            <a:ext cx="15621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50756" y="5652839"/>
            <a:ext cx="1597199" cy="96656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29" name="타원형 설명선 28"/>
          <p:cNvSpPr/>
          <p:nvPr/>
        </p:nvSpPr>
        <p:spPr bwMode="auto">
          <a:xfrm>
            <a:off x="7578948" y="4716735"/>
            <a:ext cx="1872208" cy="1224136"/>
          </a:xfrm>
          <a:prstGeom prst="wedgeEllipseCallout">
            <a:avLst>
              <a:gd name="adj1" fmla="val -68806"/>
              <a:gd name="adj2" fmla="val 58972"/>
            </a:avLst>
          </a:prstGeom>
          <a:solidFill>
            <a:schemeClr val="bg1"/>
          </a:solidFill>
          <a:ln w="730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998754" y="4932759"/>
            <a:ext cx="116437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167798" y="4356695"/>
            <a:ext cx="226857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교육용 앱 개발 </a:t>
            </a:r>
            <a:r>
              <a:rPr lang="en-US" altLang="ko-KR" sz="1000" b="1" dirty="0">
                <a:solidFill>
                  <a:srgbClr val="5B93AF"/>
                </a:solidFill>
                <a:latin typeface="돋움" pitchFamily="50" charset="-127"/>
              </a:rPr>
              <a:t>(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아이폰</a:t>
            </a:r>
            <a:r>
              <a:rPr lang="en-US" altLang="ko-KR" sz="1000" b="1" dirty="0">
                <a:solidFill>
                  <a:srgbClr val="5B93AF"/>
                </a:solidFill>
                <a:latin typeface="돋움" pitchFamily="50" charset="-127"/>
              </a:rPr>
              <a:t>, 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안드로이드</a:t>
            </a:r>
            <a:r>
              <a:rPr lang="en-US" altLang="ko-KR" sz="1000" b="1" dirty="0">
                <a:solidFill>
                  <a:srgbClr val="5B93AF"/>
                </a:solidFill>
                <a:latin typeface="돋움" pitchFamily="50" charset="-127"/>
              </a:rPr>
              <a:t>)</a:t>
            </a:r>
            <a:endParaRPr lang="ko-KR" altLang="en-US" sz="1000" b="1" dirty="0">
              <a:solidFill>
                <a:srgbClr val="5B93AF"/>
              </a:solidFill>
              <a:latin typeface="돋움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3" descr="page14_2"/>
          <p:cNvSpPr>
            <a:spLocks noChangeArrowheads="1"/>
          </p:cNvSpPr>
          <p:nvPr/>
        </p:nvSpPr>
        <p:spPr bwMode="auto">
          <a:xfrm>
            <a:off x="306388" y="909638"/>
            <a:ext cx="2303462" cy="1970087"/>
          </a:xfrm>
          <a:prstGeom prst="rect">
            <a:avLst/>
          </a:prstGeom>
          <a:blipFill dpi="0" rotWithShape="1">
            <a:blip r:embed="rId2" cstate="print"/>
            <a:srcRect/>
            <a:stretch>
              <a:fillRect b="-88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1" name="Rectangle 4" descr="page14_3"/>
          <p:cNvSpPr>
            <a:spLocks noChangeArrowheads="1"/>
          </p:cNvSpPr>
          <p:nvPr/>
        </p:nvSpPr>
        <p:spPr bwMode="auto">
          <a:xfrm>
            <a:off x="2609850" y="909638"/>
            <a:ext cx="5257800" cy="1970087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 b="-119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2" name="Rectangle 5" descr="page14_4"/>
          <p:cNvSpPr>
            <a:spLocks noChangeArrowheads="1"/>
          </p:cNvSpPr>
          <p:nvPr/>
        </p:nvSpPr>
        <p:spPr bwMode="auto">
          <a:xfrm>
            <a:off x="7867650" y="909638"/>
            <a:ext cx="2825750" cy="1970087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 b="-2274"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4" name="Picture 10" descr="page09_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4212" y="3204567"/>
            <a:ext cx="1530350" cy="1530350"/>
          </a:xfrm>
          <a:prstGeom prst="rect">
            <a:avLst/>
          </a:prstGeom>
          <a:noFill/>
        </p:spPr>
      </p:pic>
      <p:sp>
        <p:nvSpPr>
          <p:cNvPr id="77" name="Text Box 11"/>
          <p:cNvSpPr txBox="1">
            <a:spLocks noChangeArrowheads="1"/>
          </p:cNvSpPr>
          <p:nvPr/>
        </p:nvSpPr>
        <p:spPr bwMode="auto">
          <a:xfrm>
            <a:off x="1322133" y="3739103"/>
            <a:ext cx="81785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하이브리드</a:t>
            </a:r>
            <a:endParaRPr lang="en-US" altLang="ko-KR" sz="1000" b="1" dirty="0">
              <a:solidFill>
                <a:srgbClr val="3D4641"/>
              </a:solidFill>
              <a:latin typeface="돋움" pitchFamily="50" charset="-127"/>
            </a:endParaRPr>
          </a:p>
          <a:p>
            <a:pPr algn="ctr"/>
            <a:r>
              <a:rPr lang="ko-KR" altLang="en-US" sz="1000" b="1" dirty="0">
                <a:solidFill>
                  <a:srgbClr val="3D4641"/>
                </a:solidFill>
                <a:latin typeface="돋움" pitchFamily="50" charset="-127"/>
              </a:rPr>
              <a:t>앱 개발</a:t>
            </a:r>
            <a:endParaRPr lang="en-US" altLang="ko-KR" sz="1000" b="1" dirty="0">
              <a:solidFill>
                <a:srgbClr val="3D4641"/>
              </a:solidFill>
              <a:latin typeface="돋움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58936F-9E12-42CC-80C7-0CFE00A2D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72" y="4732323"/>
            <a:ext cx="3637694" cy="2085991"/>
          </a:xfrm>
          <a:prstGeom prst="rect">
            <a:avLst/>
          </a:prstGeom>
        </p:spPr>
      </p:pic>
      <p:sp>
        <p:nvSpPr>
          <p:cNvPr id="106" name="Rectangle 26"/>
          <p:cNvSpPr>
            <a:spLocks noChangeArrowheads="1"/>
          </p:cNvSpPr>
          <p:nvPr/>
        </p:nvSpPr>
        <p:spPr bwMode="auto">
          <a:xfrm>
            <a:off x="2602694" y="3388850"/>
            <a:ext cx="7221119" cy="3558872"/>
          </a:xfrm>
          <a:prstGeom prst="rect">
            <a:avLst/>
          </a:prstGeom>
          <a:solidFill>
            <a:srgbClr val="D3DBDF">
              <a:alpha val="33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3154591" y="3832602"/>
            <a:ext cx="394851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자체 개발한 앱 개발 프레임워크 </a:t>
            </a:r>
            <a:r>
              <a:rPr lang="en-US" altLang="ko-KR" sz="1000" b="1" dirty="0" err="1">
                <a:solidFill>
                  <a:srgbClr val="5B93AF"/>
                </a:solidFill>
                <a:latin typeface="돋움" pitchFamily="50" charset="-127"/>
              </a:rPr>
              <a:t>HybLInk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 적용으로 시간</a:t>
            </a:r>
            <a:r>
              <a:rPr lang="en-US" altLang="ko-KR" sz="1000" b="1" dirty="0">
                <a:solidFill>
                  <a:srgbClr val="5B93AF"/>
                </a:solidFill>
                <a:latin typeface="돋움" pitchFamily="50" charset="-127"/>
              </a:rPr>
              <a:t>/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비용 절감</a:t>
            </a:r>
          </a:p>
        </p:txBody>
      </p:sp>
      <p:sp>
        <p:nvSpPr>
          <p:cNvPr id="109" name="Rectangle 6"/>
          <p:cNvSpPr>
            <a:spLocks noChangeArrowheads="1"/>
          </p:cNvSpPr>
          <p:nvPr/>
        </p:nvSpPr>
        <p:spPr bwMode="auto">
          <a:xfrm>
            <a:off x="3164751" y="3492599"/>
            <a:ext cx="169148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rgbClr val="135C71"/>
                </a:solidFill>
                <a:latin typeface="돋움" pitchFamily="50" charset="-127"/>
              </a:rPr>
              <a:t>Android &amp; IOS </a:t>
            </a:r>
            <a:r>
              <a:rPr lang="ko-KR" altLang="en-US" sz="1200" b="1" dirty="0" err="1">
                <a:solidFill>
                  <a:srgbClr val="135C71"/>
                </a:solidFill>
                <a:latin typeface="돋움" pitchFamily="50" charset="-127"/>
              </a:rPr>
              <a:t>앱개발</a:t>
            </a:r>
            <a:endParaRPr lang="ko-KR" altLang="en-US" sz="1200" b="1" dirty="0">
              <a:solidFill>
                <a:srgbClr val="135C71"/>
              </a:solidFill>
              <a:latin typeface="돋움" pitchFamily="50" charset="-127"/>
            </a:endParaRPr>
          </a:p>
        </p:txBody>
      </p:sp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3166140" y="4110474"/>
            <a:ext cx="18710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원하는 디자인 자유롭게 적용 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167798" y="4356695"/>
            <a:ext cx="29642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웹 에이전시 대상 </a:t>
            </a:r>
            <a:r>
              <a:rPr lang="en-US" altLang="ko-KR" sz="1000" b="1" dirty="0" err="1">
                <a:solidFill>
                  <a:srgbClr val="5B93AF"/>
                </a:solidFill>
                <a:latin typeface="돋움" pitchFamily="50" charset="-127"/>
              </a:rPr>
              <a:t>HybLink</a:t>
            </a:r>
            <a:r>
              <a:rPr lang="en-US" altLang="ko-KR" sz="1000" b="1" dirty="0">
                <a:solidFill>
                  <a:srgbClr val="5B93AF"/>
                </a:solidFill>
                <a:latin typeface="돋움" pitchFamily="50" charset="-127"/>
              </a:rPr>
              <a:t> 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를 이용한 </a:t>
            </a:r>
            <a:r>
              <a:rPr lang="ko-KR" altLang="en-US" sz="1000" b="1" dirty="0" err="1">
                <a:solidFill>
                  <a:srgbClr val="5B93AF"/>
                </a:solidFill>
                <a:latin typeface="돋움" pitchFamily="50" charset="-127"/>
              </a:rPr>
              <a:t>앱개발</a:t>
            </a:r>
            <a:r>
              <a:rPr lang="ko-KR" altLang="en-US" sz="1000" b="1" dirty="0">
                <a:solidFill>
                  <a:srgbClr val="5B93AF"/>
                </a:solidFill>
                <a:latin typeface="돋움" pitchFamily="50" charset="-127"/>
              </a:rPr>
              <a:t> 교육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3995CB34-6849-4530-A84F-B5E3D58EF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680" y="412225"/>
            <a:ext cx="1467068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solidFill>
                  <a:srgbClr val="414141"/>
                </a:solidFill>
                <a:latin typeface="Arial" charset="0"/>
                <a:ea typeface="돋움" pitchFamily="50" charset="-127"/>
              </a:rPr>
              <a:t>서비스분야</a:t>
            </a:r>
          </a:p>
        </p:txBody>
      </p:sp>
    </p:spTree>
    <p:extLst>
      <p:ext uri="{BB962C8B-B14F-4D97-AF65-F5344CB8AC3E}">
        <p14:creationId xmlns:p14="http://schemas.microsoft.com/office/powerpoint/2010/main" val="3650648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23"/>
            <a:ext cx="10692384" cy="7559040"/>
          </a:xfrm>
          <a:prstGeom prst="rect">
            <a:avLst/>
          </a:prstGeom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028950" y="1312863"/>
            <a:ext cx="287338" cy="287337"/>
          </a:xfrm>
          <a:prstGeom prst="rect">
            <a:avLst/>
          </a:prstGeom>
          <a:solidFill>
            <a:srgbClr val="E9B50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ko-KR" altLang="en-US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328988" y="1260475"/>
            <a:ext cx="244976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sz="2000" dirty="0">
                <a:latin typeface="Arial" charset="0"/>
                <a:ea typeface="돋움" pitchFamily="50" charset="-127"/>
              </a:rPr>
              <a:t>특허 출원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FCC1-5B62-499D-AAB1-5590EFE8FDAD}"/>
              </a:ext>
            </a:extLst>
          </p:cNvPr>
          <p:cNvSpPr txBox="1"/>
          <p:nvPr/>
        </p:nvSpPr>
        <p:spPr>
          <a:xfrm>
            <a:off x="3032466" y="2052439"/>
            <a:ext cx="72728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출원번호 </a:t>
            </a:r>
            <a:r>
              <a:rPr lang="en-US" altLang="ko-KR" dirty="0"/>
              <a:t>: 10-2018-0077581</a:t>
            </a:r>
          </a:p>
          <a:p>
            <a:r>
              <a:rPr lang="ko-KR" altLang="en-US" dirty="0"/>
              <a:t>이동 장치의 네이티브 기능을 실행시키기 위한 방법 및 장치</a:t>
            </a:r>
            <a:r>
              <a:rPr lang="en-US" altLang="ko-KR" dirty="0"/>
              <a:t>(Method and device for </a:t>
            </a:r>
            <a:r>
              <a:rPr lang="en-US" altLang="ko-KR" dirty="0" err="1"/>
              <a:t>excuting</a:t>
            </a:r>
            <a:r>
              <a:rPr lang="en-US" altLang="ko-KR" dirty="0"/>
              <a:t> native features of a mobile device)</a:t>
            </a:r>
          </a:p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41FF22-395D-462C-82AA-7403826B0183}"/>
              </a:ext>
            </a:extLst>
          </p:cNvPr>
          <p:cNvSpPr txBox="1"/>
          <p:nvPr/>
        </p:nvSpPr>
        <p:spPr>
          <a:xfrm>
            <a:off x="3003101" y="3883012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출원번호 </a:t>
            </a:r>
            <a:r>
              <a:rPr lang="en-US" altLang="ko-KR" dirty="0"/>
              <a:t>: 10-2018-0064208</a:t>
            </a:r>
          </a:p>
          <a:p>
            <a:r>
              <a:rPr lang="ko-KR" altLang="en-US" dirty="0"/>
              <a:t>중계서버를 이용한 이동장치의 네이티브 기능을 실행시키기 위한 방법 및 장치</a:t>
            </a:r>
            <a:r>
              <a:rPr lang="en-US" altLang="ko-KR" dirty="0"/>
              <a:t>(Method and device for </a:t>
            </a:r>
            <a:r>
              <a:rPr lang="en-US" altLang="ko-KR" dirty="0" err="1"/>
              <a:t>excuting</a:t>
            </a:r>
            <a:r>
              <a:rPr lang="en-US" altLang="ko-KR" dirty="0"/>
              <a:t> native features of a mobile device by using a broker)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114343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1479</Words>
  <Application>Microsoft Office PowerPoint</Application>
  <PresentationFormat>사용자 지정</PresentationFormat>
  <Paragraphs>283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굴림</vt:lpstr>
      <vt:lpstr>나눔고딕OTF ExtraBold</vt:lpstr>
      <vt:lpstr>돋움</vt:lpstr>
      <vt:lpstr>맑은 고딕</vt:lpstr>
      <vt:lpstr>Arial</vt:lpstr>
      <vt:lpstr>Arial Narrow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inbeecom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inbee</dc:creator>
  <cp:lastModifiedBy>궁리</cp:lastModifiedBy>
  <cp:revision>320</cp:revision>
  <cp:lastPrinted>2016-05-19T10:13:27Z</cp:lastPrinted>
  <dcterms:created xsi:type="dcterms:W3CDTF">2011-04-27T04:11:16Z</dcterms:created>
  <dcterms:modified xsi:type="dcterms:W3CDTF">2019-03-20T11:12:51Z</dcterms:modified>
</cp:coreProperties>
</file>